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9"/>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561" r:id="rId43"/>
    <p:sldId id="486" r:id="rId44"/>
    <p:sldId id="500" r:id="rId45"/>
    <p:sldId id="502" r:id="rId46"/>
    <p:sldId id="503" r:id="rId47"/>
    <p:sldId id="506" r:id="rId48"/>
    <p:sldId id="474" r:id="rId49"/>
    <p:sldId id="489" r:id="rId50"/>
    <p:sldId id="525" r:id="rId51"/>
    <p:sldId id="531" r:id="rId52"/>
    <p:sldId id="556" r:id="rId53"/>
    <p:sldId id="550" r:id="rId54"/>
    <p:sldId id="552" r:id="rId55"/>
    <p:sldId id="551" r:id="rId56"/>
    <p:sldId id="557" r:id="rId57"/>
    <p:sldId id="519" r:id="rId58"/>
    <p:sldId id="558" r:id="rId59"/>
    <p:sldId id="555" r:id="rId60"/>
    <p:sldId id="514" r:id="rId61"/>
    <p:sldId id="560" r:id="rId62"/>
    <p:sldId id="559" r:id="rId63"/>
    <p:sldId id="532" r:id="rId64"/>
    <p:sldId id="431" r:id="rId65"/>
    <p:sldId id="446" r:id="rId66"/>
    <p:sldId id="456" r:id="rId67"/>
    <p:sldId id="409" r:id="rId68"/>
    <p:sldId id="429" r:id="rId69"/>
    <p:sldId id="455" r:id="rId70"/>
    <p:sldId id="473" r:id="rId71"/>
    <p:sldId id="539" r:id="rId72"/>
    <p:sldId id="544" r:id="rId73"/>
    <p:sldId id="472" r:id="rId74"/>
    <p:sldId id="533" r:id="rId75"/>
    <p:sldId id="470" r:id="rId76"/>
    <p:sldId id="537" r:id="rId77"/>
    <p:sldId id="527"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56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58267"/>
  </p:normalViewPr>
  <p:slideViewPr>
    <p:cSldViewPr snapToGrid="0" snapToObjects="1">
      <p:cViewPr varScale="1">
        <p:scale>
          <a:sx n="60" d="100"/>
          <a:sy n="60" d="100"/>
        </p:scale>
        <p:origin x="16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a:t>
            </a:r>
            <a:r>
              <a:rPr lang="fr-FR" dirty="0"/>
              <a:t> </a:t>
            </a:r>
            <a:r>
              <a:rPr lang="fr-FR" dirty="0" err="1"/>
              <a:t>condusted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NLP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Resume,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most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FastText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of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performances.</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a:t>
            </a:r>
          </a:p>
          <a:p>
            <a:r>
              <a:rPr lang="en-US" dirty="0"/>
              <a:t>Can we predict a person’s next career move? </a:t>
            </a:r>
          </a:p>
          <a:p>
            <a:r>
              <a:rPr lang="en-US" dirty="0"/>
              <a:t>Can we match candidates to job offers?</a:t>
            </a:r>
          </a:p>
          <a:p>
            <a:r>
              <a:rPr lang="en-US" dirty="0"/>
              <a:t>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endParaRPr lang="en-US" b="0" dirty="0"/>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that it is separated in two: the representation building part, and the representation evaluation part.</a:t>
            </a:r>
          </a:p>
          <a:p>
            <a:endParaRPr lang="en-US" noProof="0" dirty="0"/>
          </a:p>
          <a:p>
            <a:r>
              <a:rPr lang="en-US" noProof="0" dirty="0"/>
              <a:t>In the representation building part, the professional experiences are fed into a word embedding model, and then aggregated into </a:t>
            </a:r>
            <a:r>
              <a:rPr lang="en-US" noProof="0" dirty="0" err="1"/>
              <a:t>z_u</a:t>
            </a:r>
            <a:r>
              <a:rPr lang="en-US" noProof="0" dirty="0"/>
              <a:t>, the user’s representation.</a:t>
            </a:r>
          </a:p>
          <a:p>
            <a:r>
              <a:rPr lang="en-US" noProof="0" dirty="0"/>
              <a:t>The first 2 are FastText models. FastText Pre-trained (or </a:t>
            </a:r>
            <a:r>
              <a:rPr lang="en-US" noProof="0" dirty="0" err="1"/>
              <a:t>FastText_PT</a:t>
            </a:r>
            <a:r>
              <a:rPr lang="en-US" noProof="0" dirty="0"/>
              <a:t> for short) denotes a model that was pre-trained on large standard datasets in French.</a:t>
            </a:r>
          </a:p>
          <a:p>
            <a:r>
              <a:rPr lang="en-US" noProof="0" dirty="0"/>
              <a:t>The second one, FastText CV-oriented (or </a:t>
            </a:r>
            <a:r>
              <a:rPr lang="en-US" noProof="0" dirty="0" err="1"/>
              <a:t>FastText_CV</a:t>
            </a:r>
            <a:r>
              <a:rPr lang="en-US" noProof="0" dirty="0"/>
              <a:t>) was trained on our own data.</a:t>
            </a:r>
          </a:p>
          <a:p>
            <a:r>
              <a:rPr lang="en-US" noProof="0" dirty="0"/>
              <a:t>Finally, we use an ELMo model that was pre-trained on French corpora.</a:t>
            </a:r>
          </a:p>
          <a:p>
            <a:endParaRPr lang="en-US" noProof="0" dirty="0"/>
          </a:p>
          <a:p>
            <a:r>
              <a:rPr lang="en-US" noProof="0" dirty="0"/>
              <a:t>Regarding the job representations’ final aggregation, we tried several, including max pooling, sum pooling and average pooling as well as some more complex forms of learnt aggregations. Average is the one that got us the best results.</a:t>
            </a:r>
          </a:p>
          <a:p>
            <a:pPr marL="171450" indent="-171450">
              <a:buFontTx/>
              <a:buChar char="-"/>
            </a:pPr>
            <a:endParaRPr lang="en-US" noProof="0" dirty="0"/>
          </a:p>
          <a:p>
            <a:pPr marL="0" indent="0">
              <a:buFontTx/>
              <a:buNone/>
            </a:pPr>
            <a:r>
              <a:rPr lang="en-US" noProof="0" dirty="0"/>
              <a:t>If we take a look at the evaluation part, we can see that it is composed of three models: the skill predictor, the industry classifier and the next job decoder.</a:t>
            </a:r>
          </a:p>
          <a:p>
            <a:pPr marL="0" indent="0">
              <a:buFontTx/>
              <a:buNone/>
            </a:pPr>
            <a:r>
              <a:rPr lang="en-US" noProof="0" dirty="0"/>
              <a:t>The two first models are 2-Layers MLP trained to </a:t>
            </a:r>
            <a:r>
              <a:rPr lang="en-US" noProof="0" dirty="0" err="1"/>
              <a:t>retrive</a:t>
            </a:r>
            <a:r>
              <a:rPr lang="en-US" noProof="0" dirty="0"/>
              <a:t> the skills and the industrial domain from </a:t>
            </a:r>
            <a:r>
              <a:rPr lang="en-US" noProof="0" dirty="0" err="1"/>
              <a:t>z_u</a:t>
            </a:r>
            <a:r>
              <a:rPr lang="en-US" noProof="0" dirty="0"/>
              <a:t>, respectively. The Next Job decoder is a recurrent model which </a:t>
            </a:r>
            <a:r>
              <a:rPr lang="en-US" noProof="0" dirty="0" err="1"/>
              <a:t>arrchitexture</a:t>
            </a:r>
            <a:r>
              <a:rPr lang="en-US" noProof="0" dirty="0"/>
              <a:t>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word2Vec, and addresses its main limitation: the handling of OOV words.</a:t>
            </a:r>
          </a:p>
          <a:p>
            <a:pPr marL="0" indent="0">
              <a:buFont typeface="Arial" panose="020B0604020202020204" pitchFamily="34" charset="0"/>
              <a:buNone/>
            </a:pPr>
            <a:r>
              <a:rPr lang="en-US" dirty="0"/>
              <a:t>FastText does so by using </a:t>
            </a:r>
            <a:r>
              <a:rPr lang="en-US" dirty="0" err="1"/>
              <a:t>subwords</a:t>
            </a:r>
            <a:r>
              <a:rPr lang="en-US" dirty="0"/>
              <a:t> embedding,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the right hand side of the slide: 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The red color indicates a high cosine similarity, which is used in the paper to evaluate the relevance of the learned sub-word embeddings of OOV words w.r.t. those of words seen in the training set. We can see that the embedding of the  n-gram “</a:t>
            </a:r>
            <a:r>
              <a:rPr lang="en-US" dirty="0" err="1"/>
              <a:t>piquan</a:t>
            </a:r>
            <a:r>
              <a:rPr lang="en-US" dirty="0"/>
              <a:t>” is very similar to the of the </a:t>
            </a:r>
            <a:r>
              <a:rPr lang="en-US" dirty="0" err="1"/>
              <a:t>ngram</a:t>
            </a:r>
            <a:r>
              <a:rPr lang="en-US" dirty="0"/>
              <a:t> “</a:t>
            </a:r>
            <a:r>
              <a:rPr lang="en-US" dirty="0" err="1"/>
              <a:t>spicin</a:t>
            </a:r>
            <a:r>
              <a:rPr lang="en-US" dirty="0"/>
              <a:t>”, which is a good hint regarding the OOV’s final embedding.</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that FastText embedding models is very Fast To train as it is not </a:t>
            </a:r>
            <a:r>
              <a:rPr lang="en-US" dirty="0" err="1"/>
              <a:t>reccurent</a:t>
            </a:r>
            <a:r>
              <a:rPr lang="en-US" dirty="0"/>
              <a: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contextualized embeddings that rely on a pre-trained bidirectional Language Model,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 each token w is fed to the the </a:t>
            </a:r>
            <a:r>
              <a:rPr lang="en-US" dirty="0" err="1"/>
              <a:t>BiLM</a:t>
            </a:r>
            <a:r>
              <a:rPr lang="en-US" dirty="0"/>
              <a:t> and associated with a set of L+1 representations, which is collapsed into a 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the first layers captures low-level information such as syntax for POS tagging while the second layers extracts </a:t>
            </a:r>
            <a:r>
              <a:rPr lang="fr-FR" dirty="0" err="1"/>
              <a:t>context-dependent</a:t>
            </a:r>
            <a:r>
              <a:rPr lang="fr-FR" dirty="0"/>
              <a:t> 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evaluation models, and in particular, at the next job generation task.</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which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Our experiments show that the FT</a:t>
            </a:r>
            <a:r>
              <a:rPr lang="en-US" sz="2000" baseline="-25000" dirty="0">
                <a:solidFill>
                  <a:schemeClr val="tx2"/>
                </a:solidFill>
              </a:rPr>
              <a:t>CV  </a:t>
            </a:r>
            <a:r>
              <a:rPr lang="en-US" sz="2000" baseline="0" dirty="0">
                <a:solidFill>
                  <a:schemeClr val="tx2"/>
                </a:solidFill>
              </a:rPr>
              <a:t>model o</a:t>
            </a:r>
            <a:r>
              <a:rPr lang="en-US" sz="2000" dirty="0">
                <a:solidFill>
                  <a:schemeClr val="tx2"/>
                </a:solidFill>
              </a:rPr>
              <a:t>utperforms ELMo and </a:t>
            </a:r>
            <a:r>
              <a:rPr lang="en-US" sz="2000" dirty="0" err="1">
                <a:solidFill>
                  <a:schemeClr val="tx2"/>
                </a:solidFill>
              </a:rPr>
              <a:t>FT</a:t>
            </a:r>
            <a:r>
              <a:rPr lang="en-US" sz="2000" baseline="-25000" dirty="0" err="1">
                <a:solidFill>
                  <a:schemeClr val="tx2"/>
                </a:solidFill>
              </a:rPr>
              <a:t>pt</a:t>
            </a:r>
            <a:r>
              <a:rPr lang="en-US" sz="2000" baseline="-25000" dirty="0">
                <a:solidFill>
                  <a:schemeClr val="tx2"/>
                </a:solidFill>
              </a:rPr>
              <a:t>, </a:t>
            </a:r>
            <a:r>
              <a:rPr lang="en-US" sz="2000" baseline="0" dirty="0">
                <a:solidFill>
                  <a:schemeClr val="tx2"/>
                </a:solidFill>
              </a:rPr>
              <a:t>which can probably be explained by the fact that </a:t>
            </a: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and thus, that the language model of ELMo is of little help to encode a sufficient amount of a user’s professional profile.</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All in all,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FastText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Resume.</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endParaRPr lang="en-US" dirty="0"/>
          </a:p>
          <a:p>
            <a:r>
              <a:rPr lang="en-US" dirty="0"/>
              <a:t>Both those modules actually have the same weights, which means that this training procedure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retrieved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a:t>
            </a:r>
            <a:r>
              <a:rPr lang="en-US" dirty="0"/>
              <a:t> as well as the associated industry </a:t>
            </a:r>
            <a:r>
              <a:rPr lang="en-US" dirty="0" err="1"/>
              <a:t>z_ind</a:t>
            </a:r>
            <a:r>
              <a:rPr lang="en-US" dirty="0"/>
              <a:t> and expertise </a:t>
            </a:r>
            <a:r>
              <a:rPr lang="en-US" dirty="0" err="1"/>
              <a:t>z_e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z_job_hat</a:t>
            </a:r>
            <a:r>
              <a:rPr lang="en-US" dirty="0"/>
              <a:t> from a point  </a:t>
            </a:r>
            <a:r>
              <a:rPr lang="en-US" dirty="0" err="1"/>
              <a:t>h_job_hat</a:t>
            </a:r>
            <a:r>
              <a:rPr lang="en-US" dirty="0"/>
              <a:t> sampled in the same region of the latent space as </a:t>
            </a:r>
            <a:r>
              <a:rPr lang="en-US" dirty="0" err="1"/>
              <a:t>h_job</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user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 as an opposite trend from the current pre-train-then-fine-tune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65</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71</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somewhat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t>
            </a:r>
            <a:r>
              <a:rPr lang="fr-FR" sz="1200" kern="1200" dirty="0" err="1">
                <a:solidFill>
                  <a:schemeClr val="tx1"/>
                </a:solidFill>
                <a:effectLst/>
                <a:latin typeface="+mn-lt"/>
                <a:ea typeface="+mn-ea"/>
                <a:cs typeface="+mn-cs"/>
              </a:rPr>
              <a:t>meaningful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617204"/>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1673476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0" name="Image 9">
            <a:extLst>
              <a:ext uri="{FF2B5EF4-FFF2-40B4-BE49-F238E27FC236}">
                <a16:creationId xmlns:a16="http://schemas.microsoft.com/office/drawing/2014/main" id="{463A1CEB-A968-C244-A352-2809E79A0ECF}"/>
              </a:ext>
            </a:extLst>
          </p:cNvPr>
          <p:cNvPicPr>
            <a:picLocks noChangeAspect="1"/>
          </p:cNvPicPr>
          <p:nvPr/>
        </p:nvPicPr>
        <p:blipFill>
          <a:blip r:embed="rId4"/>
          <a:stretch>
            <a:fillRect/>
          </a:stretch>
        </p:blipFill>
        <p:spPr>
          <a:xfrm>
            <a:off x="203961" y="1789915"/>
            <a:ext cx="8736078" cy="3713961"/>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62</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64</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65</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67</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68</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71</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76</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116796</TotalTime>
  <Words>9973</Words>
  <Application>Microsoft Macintosh PowerPoint</Application>
  <PresentationFormat>Affichage à l'écran (4:3)</PresentationFormat>
  <Paragraphs>1001</Paragraphs>
  <Slides>77</Slides>
  <Notes>69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77</vt:i4>
      </vt:variant>
    </vt:vector>
  </HeadingPairs>
  <TitlesOfParts>
    <vt:vector size="87"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921</cp:revision>
  <cp:lastPrinted>2019-10-02T17:13:17Z</cp:lastPrinted>
  <dcterms:created xsi:type="dcterms:W3CDTF">2017-04-20T22:33:02Z</dcterms:created>
  <dcterms:modified xsi:type="dcterms:W3CDTF">2021-11-25T12:31:33Z</dcterms:modified>
  <cp:category/>
</cp:coreProperties>
</file>